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9" r:id="rId1"/>
  </p:sldMasterIdLst>
  <p:sldIdLst>
    <p:sldId id="256" r:id="rId2"/>
    <p:sldId id="258" r:id="rId3"/>
    <p:sldId id="259" r:id="rId4"/>
    <p:sldId id="383" r:id="rId5"/>
    <p:sldId id="345" r:id="rId6"/>
    <p:sldId id="384" r:id="rId7"/>
    <p:sldId id="388" r:id="rId8"/>
    <p:sldId id="405" r:id="rId9"/>
    <p:sldId id="385" r:id="rId10"/>
    <p:sldId id="386" r:id="rId11"/>
    <p:sldId id="291" r:id="rId12"/>
    <p:sldId id="389" r:id="rId13"/>
    <p:sldId id="391" r:id="rId14"/>
    <p:sldId id="390" r:id="rId15"/>
    <p:sldId id="347" r:id="rId16"/>
    <p:sldId id="341" r:id="rId17"/>
    <p:sldId id="346" r:id="rId18"/>
    <p:sldId id="348" r:id="rId19"/>
    <p:sldId id="344" r:id="rId20"/>
    <p:sldId id="349" r:id="rId21"/>
    <p:sldId id="350" r:id="rId22"/>
    <p:sldId id="351" r:id="rId23"/>
    <p:sldId id="352" r:id="rId24"/>
    <p:sldId id="354" r:id="rId25"/>
    <p:sldId id="292" r:id="rId26"/>
    <p:sldId id="356" r:id="rId27"/>
    <p:sldId id="302" r:id="rId28"/>
    <p:sldId id="310" r:id="rId29"/>
    <p:sldId id="311" r:id="rId30"/>
    <p:sldId id="357" r:id="rId31"/>
    <p:sldId id="266" r:id="rId32"/>
    <p:sldId id="380" r:id="rId33"/>
    <p:sldId id="359" r:id="rId34"/>
    <p:sldId id="321" r:id="rId35"/>
    <p:sldId id="392" r:id="rId36"/>
    <p:sldId id="270" r:id="rId37"/>
    <p:sldId id="372" r:id="rId38"/>
    <p:sldId id="360" r:id="rId39"/>
    <p:sldId id="404" r:id="rId40"/>
    <p:sldId id="362" r:id="rId41"/>
    <p:sldId id="406" r:id="rId42"/>
    <p:sldId id="364" r:id="rId43"/>
    <p:sldId id="366" r:id="rId44"/>
    <p:sldId id="402" r:id="rId45"/>
    <p:sldId id="368" r:id="rId46"/>
    <p:sldId id="377" r:id="rId47"/>
    <p:sldId id="370" r:id="rId48"/>
    <p:sldId id="394" r:id="rId49"/>
    <p:sldId id="398" r:id="rId50"/>
    <p:sldId id="399" r:id="rId51"/>
    <p:sldId id="403" r:id="rId52"/>
    <p:sldId id="337" r:id="rId5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2322" autoAdjust="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/>
              <a:t>Распределение педагогов по уровню квалификации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0277777777777735E-2"/>
          <c:y val="0.32519841269841282"/>
          <c:w val="0.53216553659959243"/>
          <c:h val="0.520039682539683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педагогов по уровню квалификации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соответсвие</c:v>
                </c:pt>
                <c:pt idx="3">
                  <c:v>не аттестестованы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12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03-4689-A3B1-FC9CE49185BF}"/>
            </c:ext>
          </c:extLst>
        </c:ser>
        <c:dLbls/>
      </c:pie3DChart>
    </c:plotArea>
    <c:legend>
      <c:legendPos val="r"/>
      <c:layout>
        <c:manualLayout>
          <c:xMode val="edge"/>
          <c:yMode val="edge"/>
          <c:x val="0.68031368474773946"/>
          <c:y val="0.35043307086614178"/>
          <c:w val="0.30579742636337126"/>
          <c:h val="0.3981414823147109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/>
              <a:t>Образование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высшее</c:v>
                </c:pt>
                <c:pt idx="1">
                  <c:v>средне-специальное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D5-4CCA-A99A-B05B765FF767}"/>
            </c:ext>
          </c:extLst>
        </c:ser>
        <c:dLbls/>
        <c:firstSliceAng val="0"/>
      </c:pieChart>
    </c:plotArea>
    <c:legend>
      <c:legendPos val="r"/>
      <c:layout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/>
              <a:t>Распределение педагогов по </a:t>
            </a:r>
            <a:r>
              <a:rPr lang="ru-RU" sz="2800" dirty="0" smtClean="0"/>
              <a:t>стажу работы</a:t>
            </a:r>
            <a:endParaRPr lang="ru-RU" sz="28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983938120168156E-2"/>
          <c:y val="0.21221659661744077"/>
          <c:w val="0.70556636523978811"/>
          <c:h val="0.743560114075193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педагогов по стажу</c:v>
                </c:pt>
              </c:strCache>
            </c:strRef>
          </c:tx>
          <c:explosion val="2"/>
          <c:cat>
            <c:strRef>
              <c:f>Лист1!$A$2:$A$5</c:f>
              <c:strCache>
                <c:ptCount val="4"/>
                <c:pt idx="0">
                  <c:v>до 5 лет</c:v>
                </c:pt>
                <c:pt idx="1">
                  <c:v>5-10лет </c:v>
                </c:pt>
                <c:pt idx="2">
                  <c:v>10-20 лет</c:v>
                </c:pt>
                <c:pt idx="3">
                  <c:v>свыше 20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D-4461-87BD-ED214308B254}"/>
            </c:ext>
          </c:extLst>
        </c:ser>
        <c:dLbls/>
      </c:pie3DChart>
    </c:plotArea>
    <c:legend>
      <c:legendPos val="r"/>
      <c:layout>
        <c:manualLayout>
          <c:xMode val="edge"/>
          <c:yMode val="edge"/>
          <c:x val="0.78493088912263564"/>
          <c:y val="0.35035204524007696"/>
          <c:w val="0.19760891562313768"/>
          <c:h val="0.3125075301467029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8F54E2-A04B-46CD-A001-ABDD8ADC11AD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2767955-BD24-444C-9B30-57245E3F43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DE11D51-C79F-4812-90CE-B5310C0AE0D0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316A63-947D-480A-B63D-C710927062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42CDCA0-DFD0-4DE3-A2F5-A780E746DEE8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33BA86-C7AF-4A59-9F88-4234B4BCC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3825F45-2F1C-4A52-A4B2-96420D838D75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F9FB74D-21FA-4857-839F-886CD2212C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B352A6E-CF8C-4437-AA8A-AE11C765DCC3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C96A38-8BBC-4DC6-9391-B4B3DA6C34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33D9621-1A63-4F6D-9487-5798B08E32EA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B4D738-4E4B-417F-8DE4-0D24394CD6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81A235-B2AB-4FD7-9549-FBA9375DA460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B5D7B17-FB59-4975-BBD6-48D681BCF9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14D356-C5AF-43AA-B5FA-C51F564BD184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C553A0-7754-4007-9C6C-DC9ECBB5C4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AE7F1A-3F84-497C-BD48-C3BA33001BA9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D56B9B9-128E-4868-BFC6-99AFFB7BF6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58F7BA77-C9D6-46FA-A27A-ED939E3BF281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86B1F4B-53ED-4B9C-A07D-78067FF8F1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3C038CD-DB55-4063-9045-BEFF6F436959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022C6A4-D7BD-483A-8056-4AD2EB69A8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9840543-3247-4034-ABB6-79B08DA1BEA6}" type="datetimeFigureOut">
              <a:rPr lang="ru-RU" smtClean="0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2A26A19-3435-443A-8A53-8D3AB111D5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4500563" y="857250"/>
            <a:ext cx="4357687" cy="38576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Публичный </a:t>
            </a: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  <a:b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b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«Берёзка» </a:t>
            </a:r>
            <a:b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alt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Иволгинск</a:t>
            </a: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за 2023-2024 учебный  </a:t>
            </a:r>
            <a:r>
              <a:rPr lang="ru-RU" alt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714884"/>
            <a:ext cx="8358246" cy="428628"/>
          </a:xfrm>
        </p:spPr>
        <p:txBody>
          <a:bodyPr>
            <a:normAutofit fontScale="92500" lnSpcReduction="20000"/>
          </a:bodyPr>
          <a:lstStyle/>
          <a:p>
            <a:pPr algn="r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  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заведующий: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Кривогорницына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Валентина Александровна</a:t>
            </a:r>
          </a:p>
        </p:txBody>
      </p:sp>
      <p:pic>
        <p:nvPicPr>
          <p:cNvPr id="4" name="Picture 3" descr="G:\фото для баннера\детский са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4037875" cy="2643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28630" y="642918"/>
            <a:ext cx="7429584" cy="51450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Наши партнеры: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Иволгинская ЦРБ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Районная библиотека 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МАОУ «Иволгинская СОШ»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ИРЦДО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с.Иволгинск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Отдел социальной защиты населения по Иволгинскому району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-Районный дом культуры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-Колледж традиционных искусств народов Забайкалья 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с.Иволгинск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-детские сады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Иволгингского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района;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детские сады г. Улан-Удэ: «Росинка», «Теремок», «Строитель»,   «Елочка», «Алые паруса»;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детские сады Монголии: «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Нархан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Мишээл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г.Зуун-Хараа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Селенгинского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аймака, 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Бурятский республиканский  институт образовательной политики;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Подписали договора о сотрудничестве с Монгольскими детскими садами №30, №33.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Договор с  бурятским многоуровневым колледжем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г.Улан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Удэ  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пожарная часть 13 Иволгинского отряда ГПС Республики Бурятия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Иволгинский плодово-ягодный питомник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Иволгинский дацан – Буддийская традиционная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Сангха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России.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Иволгинский дворец спорта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Институт проблем образовательной политики «Эврика»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 ДПО  Институт развития  образования Иркутской области 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ГАУК РБ «Детско-юношеская библиотека» </a:t>
            </a:r>
            <a:r>
              <a:rPr lang="ru-RU" sz="1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г.Улан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-Удэ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ГАУК РБ «Национальная библиотека Республики Бурятия»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 ДО «Республиканский эколого-биологический центр учащихся»</a:t>
            </a:r>
          </a:p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ГБПОУ «Бурятский республиканский педагогический колледж»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905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Социальное партнерство учреждения.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4213" y="1052513"/>
            <a:ext cx="7596187" cy="5073650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учебном году ДОУ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осуществляли 20 педагога,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квалифицированных специалистов. Среди них: два учителя-логопеда, 2 педагога-психолога,  музыкальный руководитель,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физического воспитания, один учитель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бурятского языка, учитель английского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языка,  методист.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педагогов имеют высшее педагогическое образование – 8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человек; среднее профессиональное педагогическое образование –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человек.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них: со стажем работы до 5 лет –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человека;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свыше 20 лет –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человек. Прошли 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2022-2023 учебном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повышение квалификации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 педагоги. В 2022-2023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учебном году аттестовано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педагога, 2 педагога на первую квалификационную категорию, 1 педагог на высшую квалификационную категорию. </a:t>
            </a:r>
            <a:endParaRPr lang="ru-RU" dirty="0"/>
          </a:p>
        </p:txBody>
      </p:sp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87400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Кадровый потенциал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465163288"/>
              </p:ext>
            </p:extLst>
          </p:nvPr>
        </p:nvGraphicFramePr>
        <p:xfrm>
          <a:off x="1071538" y="1000108"/>
          <a:ext cx="7429552" cy="474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906681195"/>
              </p:ext>
            </p:extLst>
          </p:nvPr>
        </p:nvGraphicFramePr>
        <p:xfrm>
          <a:off x="642910" y="928670"/>
          <a:ext cx="8001056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106602072"/>
              </p:ext>
            </p:extLst>
          </p:nvPr>
        </p:nvGraphicFramePr>
        <p:xfrm>
          <a:off x="428596" y="571480"/>
          <a:ext cx="8001056" cy="574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74768" cy="6069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500" y="4071938"/>
            <a:ext cx="8143875" cy="2357437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в ДОУ организована в соответствии с требованиями, предъявляемыми законодательством к дошкольному образованию и направлена на сохранение и укрепление здоровья воспитанников, предоставление равных возможностей для полноценного развития каждого ребёнка. </a:t>
            </a:r>
          </a:p>
          <a:p>
            <a:pPr algn="just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908720"/>
            <a:ext cx="3774645" cy="283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569" y="476672"/>
            <a:ext cx="405359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5647"/>
            <a:ext cx="4824536" cy="29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91" y="3212976"/>
            <a:ext cx="470001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438914"/>
            <a:ext cx="3888432" cy="285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2233612"/>
          </a:xfrm>
        </p:spPr>
        <p:txBody>
          <a:bodyPr>
            <a:normAutofit fontScale="90000"/>
          </a:bodyPr>
          <a:lstStyle/>
          <a:p>
            <a:pPr algn="just"/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учебном году  выпустили в школу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81   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из подготовительных к школе групп.</a:t>
            </a:r>
            <a:b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 наблюдений за выпускником ДОУ показал, следующие результаты: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56" b="5927"/>
          <a:stretch/>
        </p:blipFill>
        <p:spPr bwMode="auto">
          <a:xfrm>
            <a:off x="395536" y="2060848"/>
            <a:ext cx="4957917" cy="2815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50100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71500" y="1143000"/>
          <a:ext cx="8001000" cy="5538788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59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        Показатели развития ребенка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Проявление в поведении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9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иногда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почти всегда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9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Познавательные, речевые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3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Проявляет познавательную активность (задает вопросы и стремится к поиску ответов, склонен наблюдать и экспериментировать)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5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Пересказывает прочитанный ему незнакомый текст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6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составить рассказ по картинкам (по серии из 4 картинок)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5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оперировать числами натурального ряда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5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строить полноценный ответ на заданный вопрос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5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выполняет фонематический анализ слова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7" marB="171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6626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804862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готовности детей подготовительных групп  к обучению в школе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idx="1"/>
          </p:nvPr>
        </p:nvSpPr>
        <p:spPr>
          <a:xfrm>
            <a:off x="428625" y="857250"/>
            <a:ext cx="8215313" cy="4983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«Берёзка»;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основания: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1971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дошкольная образовательная организация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Учредительные документы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Лицензия на образовательную деятельность: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лицензия  Министерства образования и  науки Республики Бурятия Серия 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 Л 01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№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0001581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от 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19.09.2016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регистрационный № 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2970 от 19.02.2018г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Срок действия лицензии – бессрочная;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Устав МАДОУ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Детский сад «Берёзка» утвержден Постановлением   Администрации муниципального образования «Иволгинский район»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20.06.2019г  №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607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руководителя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Кривогорницына Валентина Александровна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высшее.  Педагогический стаж 35 лет. Стаж руководителя МАДОУ – 24 лет. Почетный работник общего образования РФ.  Заслуженный работник образования РБ.</a:t>
            </a:r>
          </a:p>
          <a:p>
            <a:pPr>
              <a:defRPr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eaLnBrk="1" hangingPunct="1">
              <a:buFont typeface="Symbol" pitchFamily="18" charset="2"/>
              <a:buNone/>
              <a:defRPr/>
            </a:pPr>
            <a:endParaRPr lang="ru-RU" alt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661987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 ХАРАКТЕРИСТИКА ДОУ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63" y="285750"/>
          <a:ext cx="8358187" cy="6161090"/>
        </p:xfrm>
        <a:graphic>
          <a:graphicData uri="http://schemas.openxmlformats.org/drawingml/2006/table">
            <a:tbl>
              <a:tblPr/>
              <a:tblGrid>
                <a:gridCol w="3857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43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4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 – коммуникативные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95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8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Может включиться в совместную деятельность со взрослым и сверстниками, не мешая своим поведением другим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1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 друзей (друга) и умеет выстраивать позитивное общение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внимательно слушать, не перебивая взрослого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Принимает и соблюдает правила поведения в обществе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Принимает и соблюдает нравственные нормы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2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Пользуется правилами вежливости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Владеет навыками самообслуживания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4" marB="171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428625"/>
          <a:ext cx="8429625" cy="5218114"/>
        </p:xfrm>
        <a:graphic>
          <a:graphicData uri="http://schemas.openxmlformats.org/drawingml/2006/table">
            <a:tbl>
              <a:tblPr/>
              <a:tblGrid>
                <a:gridCol w="3929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4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4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Регулятивные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доводить начатое дело до конца, действовать по алгоритму и сравнивать результат с образцом (конструирование)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слышать и выполнять словесную просьбу взрослого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Умеет сдерживать отрицательные эмоции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92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192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145" marR="17145" marT="17145" marB="171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88" y="285750"/>
            <a:ext cx="8501062" cy="3451225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таблицы  видно, что у 48% детей высокий уровень развития интегративных качеств, 51,96 % выпускников имеют средний уровень развития интегративных качеств, 0,04% дошкольников – низкий. Такие показатели  позволяют сделать предположение о том, что значительное влияние на развитие интегративных качеств выпускников ДОУ оказывают конкретные психолого-педагогические условия, созданные в группах.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Мвидео\Desktop\ФОТО 2017-2018\101APPLE\IMG_1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4071943" cy="3053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909854" cy="293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38" y="1858963"/>
          <a:ext cx="7635875" cy="4265612"/>
        </p:xfrm>
        <a:graphic>
          <a:graphicData uri="http://schemas.openxmlformats.org/presentationml/2006/ole">
            <p:oleObj spid="_x0000_s30742" r:id="rId3" imgW="7638950" imgH="4267570" progId="">
              <p:embed/>
            </p:oleObj>
          </a:graphicData>
        </a:graphic>
      </p:graphicFrame>
      <p:sp>
        <p:nvSpPr>
          <p:cNvPr id="3072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готовности детей подготовительных групп  к обучению в школе </a:t>
            </a:r>
            <a:endParaRPr lang="ru-RU" altLang="ru-RU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Содержимое 3"/>
          <p:cNvGraphicFramePr>
            <a:graphicFrameLocks noGrp="1"/>
          </p:cNvGraphicFramePr>
          <p:nvPr>
            <p:ph idx="1"/>
          </p:nvPr>
        </p:nvGraphicFramePr>
        <p:xfrm>
          <a:off x="868363" y="1538288"/>
          <a:ext cx="7407275" cy="4413250"/>
        </p:xfrm>
        <a:graphic>
          <a:graphicData uri="http://schemas.openxmlformats.org/presentationml/2006/ole">
            <p:oleObj spid="_x0000_s32790" r:id="rId3" imgW="7407282" imgH="4413887" progId="">
              <p:embed/>
            </p:oleObj>
          </a:graphicData>
        </a:graphic>
      </p:graphicFrame>
      <p:sp>
        <p:nvSpPr>
          <p:cNvPr id="3277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готовности детей подготовительных групп  к обучению в школе </a:t>
            </a:r>
            <a:endParaRPr lang="ru-RU" alt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367" y="2198649"/>
            <a:ext cx="4627265" cy="3090940"/>
          </a:xfrm>
        </p:spPr>
      </p:pic>
      <p:sp>
        <p:nvSpPr>
          <p:cNvPr id="34818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управления </a:t>
            </a:r>
            <a:b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 детский сад «Берёзка»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062" y="193401"/>
            <a:ext cx="4274565" cy="3205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917" y="548680"/>
            <a:ext cx="3800843" cy="2850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50" y="3487713"/>
            <a:ext cx="3898930" cy="292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917" y="3583183"/>
            <a:ext cx="3612602" cy="2709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785786" y="785794"/>
            <a:ext cx="7786741" cy="5214973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563938" y="2997200"/>
            <a:ext cx="1871662" cy="792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Специальные помещения в ДОУ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2500" y="1412875"/>
            <a:ext cx="2016125" cy="5032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заведующего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7400" y="1412875"/>
            <a:ext cx="1944688" cy="5032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Методический кабинет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68988" y="2276475"/>
            <a:ext cx="1944687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бурятского языка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95975" y="3267075"/>
            <a:ext cx="1944688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Музыкальный зал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95975" y="4413250"/>
            <a:ext cx="1944688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педагога-психолога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4100" y="4930775"/>
            <a:ext cx="2016125" cy="504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Кабинеты учителей- логопедов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8888" y="4413250"/>
            <a:ext cx="2017712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Пищеблок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4438" y="2286000"/>
            <a:ext cx="1873250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Медицинский блок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500563" y="1916113"/>
            <a:ext cx="0" cy="10810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6" idx="1"/>
          </p:cNvCxnSpPr>
          <p:nvPr/>
        </p:nvCxnSpPr>
        <p:spPr>
          <a:xfrm flipV="1">
            <a:off x="5435600" y="1665288"/>
            <a:ext cx="431800" cy="13319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3"/>
            <a:endCxn id="7" idx="2"/>
          </p:cNvCxnSpPr>
          <p:nvPr/>
        </p:nvCxnSpPr>
        <p:spPr>
          <a:xfrm flipV="1">
            <a:off x="5435600" y="2924175"/>
            <a:ext cx="1406525" cy="4683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3"/>
            <a:endCxn id="8" idx="1"/>
          </p:cNvCxnSpPr>
          <p:nvPr/>
        </p:nvCxnSpPr>
        <p:spPr>
          <a:xfrm>
            <a:off x="5435600" y="3392488"/>
            <a:ext cx="460375" cy="2079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2"/>
            <a:endCxn id="9" idx="0"/>
          </p:cNvCxnSpPr>
          <p:nvPr/>
        </p:nvCxnSpPr>
        <p:spPr>
          <a:xfrm>
            <a:off x="4500563" y="3789363"/>
            <a:ext cx="2366962" cy="6238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500563" y="3789363"/>
            <a:ext cx="0" cy="11414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1" idx="0"/>
          </p:cNvCxnSpPr>
          <p:nvPr/>
        </p:nvCxnSpPr>
        <p:spPr>
          <a:xfrm flipH="1">
            <a:off x="2268538" y="3789363"/>
            <a:ext cx="1325562" cy="6238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4" idx="1"/>
          </p:cNvCxnSpPr>
          <p:nvPr/>
        </p:nvCxnSpPr>
        <p:spPr>
          <a:xfrm rot="10800000">
            <a:off x="3071813" y="2928938"/>
            <a:ext cx="492125" cy="4651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357188" y="1643063"/>
            <a:ext cx="8496300" cy="407195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 ДОУ осуществляется коррекция развития речи детей. </a:t>
            </a:r>
            <a:endParaRPr lang="ru-RU" altLang="ru-RU" sz="1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Работают </a:t>
            </a: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учителя-логопеды Гомзякова Татьяна Николаевна и Рупышева Тая Николаевна. </a:t>
            </a:r>
          </a:p>
          <a:p>
            <a:pPr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коррекционной работы учителей-логопедов:</a:t>
            </a:r>
            <a:endParaRPr lang="ru-RU" sz="1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раннее сопровождение речевого развития детей (ежегодно проводится обследование всех детей детского сада, выбор способов работы);</a:t>
            </a:r>
          </a:p>
          <a:p>
            <a:pPr>
              <a:defRPr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индивидуального консультирования родителей, выступления на родительских собраниях;</a:t>
            </a:r>
          </a:p>
          <a:p>
            <a:pPr>
              <a:defRPr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информационных материалов «Советы логопеда» в группах компенсирующей направленности;</a:t>
            </a:r>
          </a:p>
          <a:p>
            <a:pPr>
              <a:defRPr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ежедневная индивидуальная и подгрупповая коррекционная работа в старших и подготовительных группах  (коррекция произношения, формирование фонематических процессов, грамматического строя речи, работа по расширению и обогащению активного словаря и развитию связной речи, формирование учебных умений, развитие психологических предпосылок к обучению).</a:t>
            </a:r>
          </a:p>
          <a:p>
            <a:pPr indent="0" eaLnBrk="1" hangingPunct="1">
              <a:lnSpc>
                <a:spcPct val="150000"/>
              </a:lnSpc>
              <a:buFont typeface="Symbol" pitchFamily="18" charset="2"/>
              <a:buNone/>
              <a:defRPr/>
            </a:pPr>
            <a:endPara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Заголовок 1"/>
          <p:cNvSpPr>
            <a:spLocks noGrp="1"/>
          </p:cNvSpPr>
          <p:nvPr>
            <p:ph type="title"/>
          </p:nvPr>
        </p:nvSpPr>
        <p:spPr>
          <a:xfrm>
            <a:off x="1371600" y="333375"/>
            <a:ext cx="6400800" cy="12954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СПЕЦИАЛИЗИРОВАННОЙ КОРРЕКЦИОННОЙ ПОМОЩИ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1"/>
          <p:cNvSpPr>
            <a:spLocks noGrp="1"/>
          </p:cNvSpPr>
          <p:nvPr>
            <p:ph idx="1"/>
          </p:nvPr>
        </p:nvSpPr>
        <p:spPr>
          <a:xfrm>
            <a:off x="357158" y="1500174"/>
            <a:ext cx="8318500" cy="4157682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Основным направлением работы педагога-психолога являются:</a:t>
            </a:r>
          </a:p>
          <a:p>
            <a:pPr algn="just">
              <a:buNone/>
              <a:defRPr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педагогическое сопровождение детей,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социальной компетенции дошкольников и педагогов,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 предметно пространственной среды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психологической готовности детей к обучению в школе, </a:t>
            </a:r>
          </a:p>
          <a:p>
            <a:pPr algn="just">
              <a:defRPr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медико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психологический аспект охраны психического здоровья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Результаты диагностической работы были обсуждены на психолого-педагогических советах, учитывались в консультативной работе с родителями, что явилось основой для составления рекомендаций для педагогов по вопросам развивающей, образовательной и воспитательной работы.</a:t>
            </a:r>
          </a:p>
          <a:p>
            <a:pPr marL="0" indent="0" algn="just">
              <a:lnSpc>
                <a:spcPct val="150000"/>
              </a:lnSpc>
              <a:buFont typeface="Symbol" pitchFamily="18" charset="2"/>
              <a:buNone/>
              <a:defRPr/>
            </a:pPr>
            <a:endParaRPr lang="ru-RU" altLang="ru-RU" sz="1800" dirty="0" smtClean="0"/>
          </a:p>
        </p:txBody>
      </p:sp>
      <p:sp>
        <p:nvSpPr>
          <p:cNvPr id="38915" name="Заголовок 2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642937"/>
          </a:xfrm>
        </p:spPr>
        <p:txBody>
          <a:bodyPr>
            <a:normAutofit fontScale="90000"/>
          </a:bodyPr>
          <a:lstStyle/>
          <a:p>
            <a:r>
              <a:rPr lang="ru-RU" altLang="ru-RU" sz="2800" b="1" i="1" dirty="0" smtClean="0">
                <a:solidFill>
                  <a:schemeClr val="tx1"/>
                </a:solidFill>
              </a:rPr>
              <a:t>Деятельность психологической службы детского сада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71538" y="500063"/>
            <a:ext cx="7772400" cy="56261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douberezka@bk.ru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 https://bur-madou-b.tvoysadik.ru/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Учредитель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Администрация муниципального образования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Иволгинский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групп: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в дошкольном учреждении функционируют  9 групп. 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5"/>
          <a:stretch/>
        </p:blipFill>
        <p:spPr bwMode="auto">
          <a:xfrm>
            <a:off x="827584" y="3140968"/>
            <a:ext cx="7557645" cy="332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8622"/>
            <a:ext cx="2880320" cy="3859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5812"/>
            <a:ext cx="4060401" cy="3045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052" y="3212976"/>
            <a:ext cx="4235975" cy="317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571500" y="1143000"/>
            <a:ext cx="8143875" cy="1714500"/>
          </a:xfrm>
        </p:spPr>
        <p:txBody>
          <a:bodyPr>
            <a:normAutofit fontScale="92500"/>
          </a:bodyPr>
          <a:lstStyle/>
          <a:p>
            <a:pPr indent="0" algn="just" eaLnBrk="1" hangingPunct="1">
              <a:buFont typeface="Symbol" pitchFamily="18" charset="2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ДОУ разработан комплексный план оздоровительных мероприятий, направленный на сохранение и укрепление здоровья детей.</a:t>
            </a:r>
          </a:p>
          <a:p>
            <a:pPr indent="0" algn="just" eaLnBrk="1" hangingPunct="1">
              <a:buFont typeface="Symbol" pitchFamily="18" charset="2"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Медицинское обслуживание осуществляет медицинская сестра, проводится постоянный ежегодный осмотр детей медицинскими специалистами ЦРБ</a:t>
            </a:r>
          </a:p>
        </p:txBody>
      </p:sp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8763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И УКРЕПЛЕНИЕ ЗДОРОВЬЯ ДЕТЕЙ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3071813"/>
            <a:ext cx="2220913" cy="35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328612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2"/>
          <p:cNvSpPr>
            <a:spLocks noGrp="1"/>
          </p:cNvSpPr>
          <p:nvPr>
            <p:ph type="title"/>
          </p:nvPr>
        </p:nvSpPr>
        <p:spPr>
          <a:xfrm>
            <a:off x="595460" y="319310"/>
            <a:ext cx="8229600" cy="733425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chemeClr val="tx1"/>
                </a:solidFill>
              </a:rPr>
              <a:t>Бюджет МАДОУ детский сад " Березка"</a:t>
            </a:r>
            <a:endParaRPr lang="ru-RU" altLang="ru-RU" sz="32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16817993"/>
              </p:ext>
            </p:extLst>
          </p:nvPr>
        </p:nvGraphicFramePr>
        <p:xfrm>
          <a:off x="395536" y="1124743"/>
          <a:ext cx="8568951" cy="5607755"/>
        </p:xfrm>
        <a:graphic>
          <a:graphicData uri="http://schemas.openxmlformats.org/presentationml/2006/ole">
            <p:oleObj spid="_x0000_s34821" name="Документ" r:id="rId3" imgW="9794473" imgH="640994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876" y="3429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429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33" y="398605"/>
            <a:ext cx="3737725" cy="2803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088" y="589092"/>
            <a:ext cx="3625446" cy="2718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ъект 1"/>
          <p:cNvSpPr>
            <a:spLocks noGrp="1"/>
          </p:cNvSpPr>
          <p:nvPr>
            <p:ph idx="1"/>
          </p:nvPr>
        </p:nvSpPr>
        <p:spPr>
          <a:xfrm>
            <a:off x="571472" y="1500174"/>
            <a:ext cx="8358246" cy="456724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Ориентироваться на достижение стандарта дошкольного образования, как системы требований к содержанию и уровню развития детей каждого психологического возраста с учетом соблюдения преемственности при переходе к следующему возрастному периоду </a:t>
            </a:r>
            <a:endParaRPr lang="ru-RU" altLang="ru-RU" sz="18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Создавать атмосферу эмоционального комфорта, условия для самовыражения и саморазвития детей</a:t>
            </a:r>
            <a:endParaRPr lang="ru-RU" altLang="ru-RU" sz="18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Преобразовывать предметно-развивающее пространство для максимального раскрытия художественных и творческих способностей дошкольников</a:t>
            </a:r>
            <a:endParaRPr lang="ru-RU" altLang="ru-RU" sz="18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Повышать творческий потенциал педагогов, родителей воспитанников через различные формы работы</a:t>
            </a:r>
            <a:endParaRPr lang="ru-RU" altLang="ru-RU" sz="18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/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44035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tx1"/>
                </a:solidFill>
              </a:rPr>
              <a:t>Задачи образовательной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3873121" cy="28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04664"/>
            <a:ext cx="3399334" cy="453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95" y="3373828"/>
            <a:ext cx="2952328" cy="3319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7580" y="3408157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1714500"/>
            <a:ext cx="7959725" cy="4017963"/>
          </a:xfrm>
        </p:spPr>
        <p:txBody>
          <a:bodyPr rtlCol="0">
            <a:normAutofit fontScale="92500" lnSpcReduction="20000"/>
          </a:bodyPr>
          <a:lstStyle/>
          <a:p>
            <a:pPr marL="27432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Работники ДОУ в учебном году ставили задачи: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Привлечь родителей к активному взаимодействию с ДОУ;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педагогическую культуру родителей, включить семью в педагогический процесс; поддержать в родителях уверенность в педагогических возможностях;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Создавать атмосферу общности интересов, взаимозаинтересованности.</a:t>
            </a:r>
          </a:p>
          <a:p>
            <a:pPr marL="27432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Для реализации этих целей активно использовались традиционные и нетрадиционные формы работы с родителями:</a:t>
            </a:r>
          </a:p>
        </p:txBody>
      </p:sp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0800" cy="1439863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ФОРМЫ РАБОТЫ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03964"/>
            <a:ext cx="5256584" cy="394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717032"/>
            <a:ext cx="3851920" cy="288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705802"/>
            <a:ext cx="3888432" cy="290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1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525658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Приняли активное участие в I городском Фестивале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авторских развивающих игрушек и дидактических пособий «Сундучок успеха», для педагогов ДОО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Улан-Удэ -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Каменецкая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Инесса Анатольевна – педагог-психолог, Сертификат участника.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Рупышева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Тая Николаевна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учитель-логопед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Лауреат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номинации «Лучшая дидактическая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разработка», сентябрь 2021г;</a:t>
            </a:r>
          </a:p>
          <a:p>
            <a:pPr>
              <a:spcAft>
                <a:spcPts val="10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дистанционный конкурс по бурятскому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языку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Бамбарууш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летнего возраста, заняли – 1,2,6,7,8,13места,              октябрь 2021г;</a:t>
            </a:r>
          </a:p>
          <a:p>
            <a:pPr>
              <a:spcAft>
                <a:spcPts val="10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бурятского языка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Будаева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Виктория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Ульзы-Баторовна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приняла участие в Республиканском профессиональном конкурсе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Эрхим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хүмүүжүүлэгшэ-2021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»– грамота участника, октябрь 2021г;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конкурс «Новогодняя мастерская»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участвовало 40 воспитанников,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Будажапов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Слава (6 лет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получил диплом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степени в номинации «Новогодняя открытка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Комаров Кирилл -диплом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степени в номинации «Новогодняя фантазия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декабрь 2021г.;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804862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 за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1042"/>
            <a:ext cx="4601633" cy="345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800" r="26613" b="4801"/>
          <a:stretch/>
        </p:blipFill>
        <p:spPr>
          <a:xfrm>
            <a:off x="5652120" y="3365752"/>
            <a:ext cx="2952328" cy="32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71025"/>
            <a:ext cx="4377307" cy="3273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618" y="3455563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043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476250"/>
            <a:ext cx="8207375" cy="57610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Дополнительные помещения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методический кабинет;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кабинет логопеда;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зал;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кабинет бурятского языка; 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кабинет психолога;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медицинский блок: изолятор, процедурный кабинет; 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кухня с подсобными помещениями.</a:t>
            </a: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Помещения детского сада соответствуют государственным санитарно-эпидемиологическим требованиям, правилам и нормативам работы дошкольного образовательного учреждения, требованиям пожарной и антитеррористической безопасности. Здание оснащено АПС, охранной сигнализацией, кнопкой экстренного вызова, видеонаблюдением. </a:t>
            </a: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Территория детского сада озеленена насаждениями по всему периметру, имеются 9 прогулочных участков, оснащенных игровым оборудованием.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Содержимое 1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29412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endPara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МАДОУ детский сад «Берёзка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Районный праздник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цветов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место в номинации «Лучшая коллекция комнатных цветов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место в номинации "Редкостные цветы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место «Лучшая композиция из садовых цветов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в номинации «Лучший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букет»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в номинации «Лучшие флористические работы, панно, коллаж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место в номинации «Лучший цветущий фасад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».;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конкурс «Воспитатель года – 2021» Черкасова Марина Сергеевна – воспитатель, 3 место, сентябрь 2021г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100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Профессиональный заочный районный конкурс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Эрхим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хүмүүжүүлэгшэ-2021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Будаева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Виктория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Ульзы-Баторовна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учитель бурятского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языка, 1 место, ноябрь 2021г;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конкурс  на лучшее преподавание ПДД в образовательных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учреждениях/, воспитатель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Бочкарёва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Ирина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Юрьевна, 3 место, ноябрь 2021г;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рисунков «Правила дорожного движения глазами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детей», ноябрь 2021г;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Районная онлайн-спартакиада «Весёлые старты»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Костырин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Роман,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Арбуян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Баяр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Дулмаева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Эржена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Пурбуева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Арьяана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Размахнина Виктория, воспитанники подготовительных групп 4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206" y="360697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493" y="188640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191073"/>
            <a:ext cx="2772509" cy="369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3072056"/>
            <a:ext cx="504792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3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>
            <a:spLocks noGrp="1"/>
          </p:cNvSpPr>
          <p:nvPr>
            <p:ph idx="1"/>
          </p:nvPr>
        </p:nvSpPr>
        <p:spPr>
          <a:xfrm>
            <a:off x="500034" y="142852"/>
            <a:ext cx="8429684" cy="59118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/>
              <a:t> 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интегрированный конкурс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Манай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гэр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булын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талаан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бэлиг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(«Таланты моей семьи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»)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Цыбикова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Баяна, 6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лет. Номинация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Эрхим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Бэеэ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харүүлга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ноябрь 2021г.;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онлайн-конкурс «Супер Мама-2021» Семья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Анциферовых- 3 мест, ноябрь 2021г.;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FD13B"/>
              </a:buClr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дистанционный фестиваль элегантности и таланта «Мини Мистер и Мини Мисс 2021»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Пурбуева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Арьяана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6 лет- Гран При. Декабрь 2021г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FD13B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Хоорхэн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Баатар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Арюухан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Дангина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Пурбуева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Арьяана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лет Районный, февраль,2022г. Диплом 3 место;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FD13B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Гуламта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республиканский конкурс»: Цыренов Юрий 1 место. Балданов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Баин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место.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Елаев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2 место.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Будаева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3 место;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FD13B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творческий конкурс «Военная мощь России» Дети старшей группы №1, средней группы №1Районный МУДО Иволгинский районный центр дополнительного образования, февраль, 2022г; Районный турнир «Шагай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наадан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Дымбрынов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Дмитрий,  </a:t>
            </a:r>
            <a:r>
              <a:rPr lang="ru-RU" alt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Анцифиров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Виктор, апрель 2022г.;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FD13B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- Смотр строя и песни «День Победы» 2 место, май 2022г;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Содержимое 1"/>
          <p:cNvSpPr>
            <a:spLocks noGrp="1"/>
          </p:cNvSpPr>
          <p:nvPr>
            <p:ph idx="1"/>
          </p:nvPr>
        </p:nvSpPr>
        <p:spPr>
          <a:xfrm>
            <a:off x="395536" y="428624"/>
            <a:ext cx="8640960" cy="609671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Районный дистанционный конкурс юмористических роликов на бурятском языке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Эгээл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бэрхэнууд-манай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эхэнэрнууд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Диплом 2 место,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Будаева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В.У-Б. учитель бурятского языка, март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2022г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Районный дистанционный конкурс вокального искусства «Золотой голос – 2022» среди воспитанников ДОУ Иволгинского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Малых Элина – 5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лет, 3 место,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март 2022г;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Муниципальная интеллектуальная олимпиада «Успешный дошкольник-2022» среди воспитанников ДОУ Иволгинского района, Цыренова Валерия, 6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лет, 1 место, апрель 2022г;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Районный турнир «Шагай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наадан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среди работников ДОУ Иволгинского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района, Рупышева Т.Н.,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Будаева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В.У-Б. Сертификат участника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место, 3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место команда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Мэргэн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апрель 2022г;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Районный конкурс профессионального мастерства для педагогических работников ДОУ МА «Иволгинский район» «НЕСКУЧНАЯ СРЕДА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Рупышева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Т.Н, апрель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2022г</a:t>
            </a:r>
            <a:endParaRPr lang="ru-RU" alt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G:\публичный\фото\Студия танца РитМикс, старшая груп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642774" cy="500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одержимое 1"/>
          <p:cNvSpPr>
            <a:spLocks noGrp="1"/>
          </p:cNvSpPr>
          <p:nvPr>
            <p:ph idx="1"/>
          </p:nvPr>
        </p:nvSpPr>
        <p:spPr>
          <a:xfrm>
            <a:off x="323528" y="404664"/>
            <a:ext cx="8640960" cy="572149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Гуламта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республиканский конкурс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Цыренов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Юрий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Балданов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Баин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Елаев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Михаил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Будаева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Виктория- призовые места.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Всероссийский конкурс, посвященный Дню сотрудников органов РФ внутренних дел «В честь полиции – УРА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Коллективы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воспитанников: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средней группы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старшей группы 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подготовительной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группы 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подготовительной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группы 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дипломы 1,2,3 степени.</a:t>
            </a:r>
            <a:endParaRPr lang="ru-RU" sz="11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сетевой конкурс для педагогов «Профессиональный успех-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 «Методические разработки в образовательном процессе»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Ануфриева Лариса Андреевна – музыкальный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руководитель, призер.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altLang="ru-RU" dirty="0" smtClean="0"/>
          </a:p>
          <a:p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G:\публичный\фото\Дистанционный конкурс театрализованного мастерства «Золотой ключик» в рамках РМО ДОУ  Иволгинского рай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44951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693" y="3615465"/>
            <a:ext cx="235743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71117"/>
            <a:ext cx="3237257" cy="3109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98309"/>
            <a:ext cx="5114987" cy="2877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G:\публичный\фото\Смотр-конкурс чтецов «Дарю тебе нежность» среди воспитанников ДОУ Иволгинского рай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35" y="428604"/>
            <a:ext cx="790580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7704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526" y="390203"/>
            <a:ext cx="2336044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131" y="3603179"/>
            <a:ext cx="2318356" cy="3188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184" y="3615305"/>
            <a:ext cx="2205076" cy="3032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86658" y="4081241"/>
            <a:ext cx="3241793" cy="2182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8" y="188640"/>
            <a:ext cx="3730125" cy="4143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318890"/>
            <a:ext cx="3384376" cy="3707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G:\публичный\фото\Республиканская олимпиада «Школа безопасности» среди воспитанников ДОУ Республики Бурят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090" cy="637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112568" cy="3834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92494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182" y="4304594"/>
            <a:ext cx="4115870" cy="195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G:\публичный\фото\Районный турнир «Шагай наадан» Команда Табан Эрдэ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000924" cy="525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4471687" cy="348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31" y="587051"/>
            <a:ext cx="3987130" cy="2987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574350"/>
            <a:ext cx="4136473" cy="310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47"/>
          <a:stretch/>
        </p:blipFill>
        <p:spPr>
          <a:xfrm>
            <a:off x="5582884" y="3501008"/>
            <a:ext cx="2629355" cy="329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601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52537"/>
          </a:xfrm>
        </p:spPr>
        <p:txBody>
          <a:bodyPr/>
          <a:lstStyle/>
          <a:p>
            <a:r>
              <a:rPr lang="ru-RU" altLang="ru-RU" dirty="0" smtClean="0"/>
              <a:t>Спасибо за внимание!!!</a:t>
            </a:r>
          </a:p>
        </p:txBody>
      </p:sp>
      <p:pic>
        <p:nvPicPr>
          <p:cNvPr id="5" name="Picture 2" descr="G:\публичный\фото\РМО педагогов ДОУ Иволгинского рай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7358082" cy="551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2210324"/>
              </p:ext>
            </p:extLst>
          </p:nvPr>
        </p:nvGraphicFramePr>
        <p:xfrm>
          <a:off x="1331639" y="1340772"/>
          <a:ext cx="6840761" cy="4958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8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4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48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48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76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76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00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7" marR="685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0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85,25%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83,4%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85,2%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1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ФЭМП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89,25%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88,9%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окружающим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92,75%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92,8%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98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91,3%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92,3%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88,9%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86,9%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93,5%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93,2%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89,7%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91,4%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92,3%</a:t>
                      </a:r>
                      <a:endParaRPr lang="ru-RU" sz="12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024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 (общение, усвоение социальных норм и правил)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всех видах деятельности, в режимных моментах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92,9%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92,8%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93,2%</a:t>
                      </a:r>
                      <a:endParaRPr lang="ru-RU" sz="1200" dirty="0"/>
                    </a:p>
                  </a:txBody>
                  <a:tcPr marL="68567" marR="68567" marT="0" marB="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4429" name="Rectangle 1"/>
          <p:cNvSpPr>
            <a:spLocks noChangeArrowheads="1"/>
          </p:cNvSpPr>
          <p:nvPr/>
        </p:nvSpPr>
        <p:spPr bwMode="auto">
          <a:xfrm>
            <a:off x="900113" y="492125"/>
            <a:ext cx="7343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1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основной образовательной программы ДОУ детьми</a:t>
            </a:r>
            <a:r>
              <a:rPr lang="ru-RU" altLang="ru-RU" sz="1600" b="1" i="1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7630" y="3172472"/>
            <a:ext cx="4774605" cy="358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03517"/>
            <a:ext cx="2492708" cy="3323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04" y="620688"/>
            <a:ext cx="44069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729339"/>
            <a:ext cx="3744416" cy="215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172" y="387905"/>
            <a:ext cx="4150804" cy="311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05" y="387905"/>
            <a:ext cx="3972927" cy="321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522" y="3486573"/>
            <a:ext cx="417875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276" y="3729954"/>
            <a:ext cx="4178524" cy="235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678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idx="1"/>
          </p:nvPr>
        </p:nvSpPr>
        <p:spPr>
          <a:xfrm>
            <a:off x="871538" y="404813"/>
            <a:ext cx="7408862" cy="5721350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жизни  и здоровья детей.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Медицинские мероприятия в течение года: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Антропометрия (измерение роста, веса) – 2 раза в год – осень, весна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Профилактические прививки – по графику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Осмотр на педикулез – раз в неделю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Измерение двигательной активности и оценка физического состояния на физкультурных занятиях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Закаливание: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Сквозное ежедневное проветривание помещений в отсутствие детей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Бодрящая гимнастика после дневного сна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Одежда детей по сезону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Прогулки (дневная, вечерняя)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Прием детей на улице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жизни и здоровья детей: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Безопасное уличное оборудование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Соблюдение правил безопасности в помещениях и группах ДОУ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Безопасное оборудование в группах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Личная ответственность персонала за выполнение Приказа «О жизни и здоровье детей»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4835</TotalTime>
  <Words>1996</Words>
  <Application>Microsoft Office PowerPoint</Application>
  <PresentationFormat>Экран (4:3)</PresentationFormat>
  <Paragraphs>321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Открытая</vt:lpstr>
      <vt:lpstr>Документ</vt:lpstr>
      <vt:lpstr>    Публичный отчет  МАДОУ  детский сад «Берёзка»  с. Иволгинск           за 2023-2024 учебный  год</vt:lpstr>
      <vt:lpstr>ОБЩАЯ  ХАРАКТЕРИСТИКА ДОУ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Социальное партнерство учреждения. </vt:lpstr>
      <vt:lpstr>Кадровый потенциал</vt:lpstr>
      <vt:lpstr>Слайд 12</vt:lpstr>
      <vt:lpstr>Слайд 13</vt:lpstr>
      <vt:lpstr>Слайд 14</vt:lpstr>
      <vt:lpstr>Слайд 15</vt:lpstr>
      <vt:lpstr>Слайд 16</vt:lpstr>
      <vt:lpstr>Слайд 17</vt:lpstr>
      <vt:lpstr>В 2023-2024 учебном году  выпустили в школу 81    детей из подготовительных к школе групп. Анализ  наблюдений за выпускником ДОУ показал, следующие результаты: </vt:lpstr>
      <vt:lpstr>Анализ готовности детей подготовительных групп  к обучению в школе </vt:lpstr>
      <vt:lpstr>Слайд 20</vt:lpstr>
      <vt:lpstr>Слайд 21</vt:lpstr>
      <vt:lpstr>Слайд 22</vt:lpstr>
      <vt:lpstr>Анализ готовности детей подготовительных групп  к обучению в школе </vt:lpstr>
      <vt:lpstr>Анализ готовности детей подготовительных групп  к обучению в школе </vt:lpstr>
      <vt:lpstr>Структура управления  МАДОУ  детский сад «Берёзка»</vt:lpstr>
      <vt:lpstr>Слайд 26</vt:lpstr>
      <vt:lpstr>Слайд 27</vt:lpstr>
      <vt:lpstr>ОРГАНИЗАЦИЯ СПЕЦИАЛИЗИРОВАННОЙ КОРРЕКЦИОННОЙ ПОМОЩИ</vt:lpstr>
      <vt:lpstr>Деятельность психологической службы детского сада </vt:lpstr>
      <vt:lpstr>Слайд 30</vt:lpstr>
      <vt:lpstr>ОХРАНА И УКРЕПЛЕНИЕ ЗДОРОВЬЯ ДЕТЕЙ</vt:lpstr>
      <vt:lpstr>Бюджет МАДОУ детский сад " Березка"</vt:lpstr>
      <vt:lpstr>Слайд 33</vt:lpstr>
      <vt:lpstr>Задачи образовательной программы</vt:lpstr>
      <vt:lpstr>Слайд 35</vt:lpstr>
      <vt:lpstr>ОСНОВНЫЕ ФОРМЫ РАБОТЫ С РОДИТЕЛЯМИ</vt:lpstr>
      <vt:lpstr>Слайд 37</vt:lpstr>
      <vt:lpstr>Достижения за 2023-2024 учебный год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Спасибо за внимание!!!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Домашний</cp:lastModifiedBy>
  <cp:revision>199</cp:revision>
  <cp:lastPrinted>2021-12-15T03:15:20Z</cp:lastPrinted>
  <dcterms:created xsi:type="dcterms:W3CDTF">2011-06-30T04:58:22Z</dcterms:created>
  <dcterms:modified xsi:type="dcterms:W3CDTF">2024-09-22T05:53:57Z</dcterms:modified>
</cp:coreProperties>
</file>